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89" r:id="rId2"/>
    <p:sldMasterId id="2147483673" r:id="rId3"/>
  </p:sldMasterIdLst>
  <p:notesMasterIdLst>
    <p:notesMasterId r:id="rId9"/>
  </p:notesMasterIdLst>
  <p:sldIdLst>
    <p:sldId id="348" r:id="rId4"/>
    <p:sldId id="343" r:id="rId5"/>
    <p:sldId id="317" r:id="rId6"/>
    <p:sldId id="349" r:id="rId7"/>
    <p:sldId id="34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94660"/>
  </p:normalViewPr>
  <p:slideViewPr>
    <p:cSldViewPr snapToGrid="0" showGuides="1">
      <p:cViewPr varScale="1">
        <p:scale>
          <a:sx n="67" d="100"/>
          <a:sy n="67" d="100"/>
        </p:scale>
        <p:origin x="870"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AAF045-FEF6-43EA-9CDC-C84FC3F85E9C}" type="datetimeFigureOut">
              <a:rPr lang="en-US" smtClean="0"/>
              <a:t>7/21/2021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2F1279-6CE4-4169-83D3-4483097B6907}" type="slidenum">
              <a:rPr lang="en-US" smtClean="0"/>
              <a:t>‹#›</a:t>
            </a:fld>
            <a:endParaRPr lang="en-US"/>
          </a:p>
        </p:txBody>
      </p:sp>
    </p:spTree>
    <p:extLst>
      <p:ext uri="{BB962C8B-B14F-4D97-AF65-F5344CB8AC3E}">
        <p14:creationId xmlns:p14="http://schemas.microsoft.com/office/powerpoint/2010/main" val="1405589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Some of the specific questions about the health effects of screen time on children that I feel are of great concern are; should parents' main objective be keeping their children from media devices as much as possible due to the effects of excess screen time on them? Similarly, the second question of great concern is how much screen time is okay for children because it is impossible to deny them electronic devices. Thirdly, how can parents begin instituting rules and regulations for their children's use of digital devices? Fourth, is extra screen time okay if it is spent using educational content? We are all aware that technology has changed education techniques, and most learning techniques are now automated; thus, it is important to establish the benefits of screen time. Lastly, how can screens be used in healthy and balanced ways? These concerns would greatly add to the available research findings on this topic, thus impact my final paper </a:t>
            </a:r>
            <a:r>
              <a:rPr lang="en-US" sz="1200" dirty="0" smtClean="0"/>
              <a:t>(Raisingchildren.net.au, </a:t>
            </a:r>
            <a:r>
              <a:rPr lang="en-US" sz="1200" dirty="0" err="1" smtClean="0"/>
              <a:t>n.d.</a:t>
            </a:r>
            <a:r>
              <a:rPr lang="en-US" sz="1200" dirty="0" smtClean="0"/>
              <a:t>)</a:t>
            </a:r>
            <a:r>
              <a:rPr lang="en-US" dirty="0" smtClean="0"/>
              <a:t>. </a:t>
            </a:r>
            <a:endParaRPr lang="en-US" dirty="0"/>
          </a:p>
        </p:txBody>
      </p:sp>
      <p:sp>
        <p:nvSpPr>
          <p:cNvPr id="4" name="Slide Number Placeholder 3"/>
          <p:cNvSpPr>
            <a:spLocks noGrp="1"/>
          </p:cNvSpPr>
          <p:nvPr>
            <p:ph type="sldNum" sz="quarter" idx="10"/>
          </p:nvPr>
        </p:nvSpPr>
        <p:spPr/>
        <p:txBody>
          <a:bodyPr/>
          <a:lstStyle/>
          <a:p>
            <a:fld id="{652F1279-6CE4-4169-83D3-4483097B6907}" type="slidenum">
              <a:rPr lang="en-US" smtClean="0"/>
              <a:t>2</a:t>
            </a:fld>
            <a:endParaRPr lang="en-US"/>
          </a:p>
        </p:txBody>
      </p:sp>
    </p:spTree>
    <p:extLst>
      <p:ext uri="{BB962C8B-B14F-4D97-AF65-F5344CB8AC3E}">
        <p14:creationId xmlns:p14="http://schemas.microsoft.com/office/powerpoint/2010/main" val="2485273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want to utilize the first week to do a preliminary search for studies on the matter and collect pertinent material to help me write the paper. This activity falls into the first week since collecting information is particularly important so that separating the required and relevant material becomes easy before settling on the relevant materials to use. The second week will be dedicated to evaluating the sources, establishing their reliability, and taking brief notes for future reference. This step is important because for my paper to be more educative, the sources' credibility is very important. Similarly, in the third week, I plan to write and revise the final report and double-check that all sources are properly cited to minimize any occurrences of plagiarism in my paper. Finally, week four will be devoted to editing the final coherent report, ensuring that it is free of grammatical problems, spelling errors, and incorrect punctuation.</a:t>
            </a:r>
            <a:endParaRPr lang="en-US" dirty="0"/>
          </a:p>
        </p:txBody>
      </p:sp>
      <p:sp>
        <p:nvSpPr>
          <p:cNvPr id="4" name="Slide Number Placeholder 3"/>
          <p:cNvSpPr>
            <a:spLocks noGrp="1"/>
          </p:cNvSpPr>
          <p:nvPr>
            <p:ph type="sldNum" sz="quarter" idx="10"/>
          </p:nvPr>
        </p:nvSpPr>
        <p:spPr/>
        <p:txBody>
          <a:bodyPr/>
          <a:lstStyle/>
          <a:p>
            <a:fld id="{652F1279-6CE4-4169-83D3-4483097B6907}" type="slidenum">
              <a:rPr lang="en-US" smtClean="0"/>
              <a:t>3</a:t>
            </a:fld>
            <a:endParaRPr lang="en-US"/>
          </a:p>
        </p:txBody>
      </p:sp>
    </p:spTree>
    <p:extLst>
      <p:ext uri="{BB962C8B-B14F-4D97-AF65-F5344CB8AC3E}">
        <p14:creationId xmlns:p14="http://schemas.microsoft.com/office/powerpoint/2010/main" val="3216311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due to the size of the report, I anticipate that the following sections of the final paper will require the most attention and time: First and probably most important because there is so much information already accumulated, combining the perspective assignments into a single document will take the most time and effort. It is so because the assignments that I have already performed have exposed me to so much information that will pose a challenge when it comes to integrating them in one paper. Secondly, double-checking that the report isn't plagiarized and that the language and spelling are correct throughout the paper will take the most time because the final paper is quite lengthy. Thirdly, making sure the document is properly formatted into the appropriate paper format would necessitate time and effort. Finally, writing a convincing thesis statement and organizing thoughts in chronological sequence, I predict, will take more time and effort as well.</a:t>
            </a:r>
            <a:endParaRPr lang="en-US" dirty="0"/>
          </a:p>
        </p:txBody>
      </p:sp>
      <p:sp>
        <p:nvSpPr>
          <p:cNvPr id="4" name="Slide Number Placeholder 3"/>
          <p:cNvSpPr>
            <a:spLocks noGrp="1"/>
          </p:cNvSpPr>
          <p:nvPr>
            <p:ph type="sldNum" sz="quarter" idx="10"/>
          </p:nvPr>
        </p:nvSpPr>
        <p:spPr/>
        <p:txBody>
          <a:bodyPr/>
          <a:lstStyle/>
          <a:p>
            <a:fld id="{652F1279-6CE4-4169-83D3-4483097B6907}" type="slidenum">
              <a:rPr lang="en-US" smtClean="0"/>
              <a:t>4</a:t>
            </a:fld>
            <a:endParaRPr lang="en-US"/>
          </a:p>
        </p:txBody>
      </p:sp>
    </p:spTree>
    <p:extLst>
      <p:ext uri="{BB962C8B-B14F-4D97-AF65-F5344CB8AC3E}">
        <p14:creationId xmlns:p14="http://schemas.microsoft.com/office/powerpoint/2010/main" val="35202362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0456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End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8453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3_Agenda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2389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6142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267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282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627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955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785724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311501"/>
      </p:ext>
    </p:extLst>
  </p:cSld>
  <p:clrMap bg1="lt1" tx1="dk1" bg2="lt2" tx2="dk2" accent1="accent1" accent2="accent2" accent3="accent3" accent4="accent4" accent5="accent5" accent6="accent6" hlink="hlink" folHlink="folHlink"/>
  <p:sldLayoutIdLst>
    <p:sldLayoutId id="2147483690" r:id="rId1"/>
    <p:sldLayoutId id="214748368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316658"/>
      </p:ext>
    </p:extLst>
  </p:cSld>
  <p:clrMap bg1="lt1" tx1="dk1" bg2="lt2" tx2="dk2" accent1="accent1" accent2="accent2" accent3="accent3" accent4="accent4" accent5="accent5" accent6="accent6" hlink="hlink" folHlink="folHlink"/>
  <p:sldLayoutIdLst>
    <p:sldLayoutId id="2147483676" r:id="rId1"/>
    <p:sldLayoutId id="2147483691" r:id="rId2"/>
    <p:sldLayoutId id="2147483692" r:id="rId3"/>
    <p:sldLayoutId id="2147483693" r:id="rId4"/>
    <p:sldLayoutId id="2147483695" r:id="rId5"/>
    <p:sldLayoutId id="2147483694" r:id="rId6"/>
    <p:sldLayoutId id="2147483696"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8408049"/>
      </p:ext>
    </p:extLst>
  </p:cSld>
  <p:clrMap bg1="lt1" tx1="dk1" bg2="lt2" tx2="dk2" accent1="accent1" accent2="accent2" accent3="accent3" accent4="accent4" accent5="accent5" accent6="accent6" hlink="hlink" folHlink="folHlink"/>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3B4C724-0776-4328-8F0A-B72DA1579537}"/>
              </a:ext>
            </a:extLst>
          </p:cNvPr>
          <p:cNvSpPr txBox="1"/>
          <p:nvPr/>
        </p:nvSpPr>
        <p:spPr>
          <a:xfrm>
            <a:off x="6481011" y="1938808"/>
            <a:ext cx="5501375" cy="2585323"/>
          </a:xfrm>
          <a:prstGeom prst="rect">
            <a:avLst/>
          </a:prstGeom>
          <a:noFill/>
        </p:spPr>
        <p:txBody>
          <a:bodyPr wrap="square" rtlCol="0" anchor="ctr">
            <a:spAutoFit/>
          </a:bodyPr>
          <a:lstStyle/>
          <a:p>
            <a:pPr algn="r"/>
            <a:r>
              <a:rPr lang="en-US" sz="5400" b="1" dirty="0" smtClean="0">
                <a:solidFill>
                  <a:schemeClr val="bg1"/>
                </a:solidFill>
                <a:latin typeface="Times New Roman" panose="02020603050405020304" pitchFamily="18" charset="0"/>
                <a:cs typeface="Times New Roman" panose="02020603050405020304" pitchFamily="18" charset="0"/>
              </a:rPr>
              <a:t>Health Effects of Screen Time on Children</a:t>
            </a:r>
            <a:endParaRPr lang="ko-KR" altLang="en-US" sz="5400" b="1"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B6167FF-AD5E-41E4-8385-3024DC936CF2}"/>
              </a:ext>
            </a:extLst>
          </p:cNvPr>
          <p:cNvSpPr txBox="1"/>
          <p:nvPr/>
        </p:nvSpPr>
        <p:spPr>
          <a:xfrm>
            <a:off x="6096000" y="4931817"/>
            <a:ext cx="5501309" cy="523220"/>
          </a:xfrm>
          <a:prstGeom prst="rect">
            <a:avLst/>
          </a:prstGeom>
          <a:noFill/>
        </p:spPr>
        <p:txBody>
          <a:bodyPr wrap="square" rtlCol="0" anchor="ctr">
            <a:spAutoFit/>
          </a:bodyPr>
          <a:lstStyle/>
          <a:p>
            <a:pPr algn="r"/>
            <a:r>
              <a:rPr lang="en-US" altLang="ko-KR" sz="2800" b="1" dirty="0" smtClean="0">
                <a:solidFill>
                  <a:schemeClr val="bg1"/>
                </a:solidFill>
                <a:latin typeface="Times New Roman" panose="02020603050405020304" pitchFamily="18" charset="0"/>
                <a:cs typeface="Times New Roman" panose="02020603050405020304" pitchFamily="18" charset="0"/>
              </a:rPr>
              <a:t>Week 6 Discussion</a:t>
            </a:r>
            <a:endParaRPr lang="ko-KR" altLang="en-US"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7299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8D6579FB-80AA-4EBF-AE14-BA4BC4C2CF12}"/>
              </a:ext>
            </a:extLst>
          </p:cNvPr>
          <p:cNvSpPr txBox="1"/>
          <p:nvPr/>
        </p:nvSpPr>
        <p:spPr>
          <a:xfrm>
            <a:off x="338950" y="171586"/>
            <a:ext cx="12251634" cy="707886"/>
          </a:xfrm>
          <a:prstGeom prst="rect">
            <a:avLst/>
          </a:prstGeom>
          <a:noFill/>
        </p:spPr>
        <p:txBody>
          <a:bodyPr wrap="square" rtlCol="0" anchor="ctr">
            <a:spAutoFit/>
          </a:bodyPr>
          <a:lstStyle/>
          <a:p>
            <a:r>
              <a:rPr lang="en-US" altLang="ko-KR" sz="4000" b="1" dirty="0" smtClean="0">
                <a:solidFill>
                  <a:schemeClr val="bg1"/>
                </a:solidFill>
                <a:latin typeface="Times New Roman" panose="02020603050405020304" pitchFamily="18" charset="0"/>
                <a:cs typeface="Times New Roman" panose="02020603050405020304" pitchFamily="18" charset="0"/>
              </a:rPr>
              <a:t>Questions </a:t>
            </a:r>
            <a:r>
              <a:rPr lang="en-US" altLang="ko-KR" sz="4000" b="1" dirty="0" smtClean="0">
                <a:solidFill>
                  <a:srgbClr val="C00000"/>
                </a:solidFill>
                <a:latin typeface="Times New Roman" panose="02020603050405020304" pitchFamily="18" charset="0"/>
                <a:cs typeface="Times New Roman" panose="02020603050405020304" pitchFamily="18" charset="0"/>
              </a:rPr>
              <a:t>concerning the final argument paper</a:t>
            </a:r>
            <a:endParaRPr lang="ko-KR" altLang="en-US" sz="4000" b="1" dirty="0">
              <a:solidFill>
                <a:srgbClr val="C0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6733990" y="1093567"/>
            <a:ext cx="5220784" cy="7385163"/>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Should parents aim be to keep children from media devices as much as possible?</a:t>
            </a: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How much screen time is okay for children?</a:t>
            </a: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How can parents begin instituting rules and regulations for children use of digital devices?</a:t>
            </a: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Is extra screen time okay if it is spent using educational content?</a:t>
            </a:r>
          </a:p>
          <a:p>
            <a:pPr marL="285750" indent="-285750">
              <a:lnSpc>
                <a:spcPct val="200000"/>
              </a:lnSpc>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How can screens be used in a healthy and balanced ways? (Raisingchildren.net.au, </a:t>
            </a:r>
            <a:r>
              <a:rPr lang="en-US" sz="2000" dirty="0" err="1" smtClean="0">
                <a:latin typeface="Times New Roman" panose="02020603050405020304" pitchFamily="18" charset="0"/>
                <a:cs typeface="Times New Roman" panose="02020603050405020304" pitchFamily="18" charset="0"/>
              </a:rPr>
              <a:t>n.d.</a:t>
            </a:r>
            <a:r>
              <a:rPr lang="en-US" sz="2000" dirty="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endParaRPr lang="en-US" sz="20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4815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D676620-1A0F-4F5A-8B3E-6841E13FBCC9}"/>
              </a:ext>
            </a:extLst>
          </p:cNvPr>
          <p:cNvGrpSpPr/>
          <p:nvPr/>
        </p:nvGrpSpPr>
        <p:grpSpPr>
          <a:xfrm>
            <a:off x="583685" y="1513943"/>
            <a:ext cx="12962592" cy="665584"/>
            <a:chOff x="746449" y="3145971"/>
            <a:chExt cx="9926248" cy="489857"/>
          </a:xfrm>
        </p:grpSpPr>
        <p:sp>
          <p:nvSpPr>
            <p:cNvPr id="10" name="Arrow: Pentagon 2">
              <a:extLst>
                <a:ext uri="{FF2B5EF4-FFF2-40B4-BE49-F238E27FC236}">
                  <a16:creationId xmlns:a16="http://schemas.microsoft.com/office/drawing/2014/main" id="{B5E6D959-911E-4FD7-8EA2-0F29FDD3ECCA}"/>
                </a:ext>
              </a:extLst>
            </p:cNvPr>
            <p:cNvSpPr/>
            <p:nvPr/>
          </p:nvSpPr>
          <p:spPr>
            <a:xfrm>
              <a:off x="746449" y="3145971"/>
              <a:ext cx="2194560" cy="489857"/>
            </a:xfrm>
            <a:prstGeom prst="homePlat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Chevron 3">
              <a:extLst>
                <a:ext uri="{FF2B5EF4-FFF2-40B4-BE49-F238E27FC236}">
                  <a16:creationId xmlns:a16="http://schemas.microsoft.com/office/drawing/2014/main" id="{0B361A8A-2B42-44FB-8791-2DDB8C1C1E15}"/>
                </a:ext>
              </a:extLst>
            </p:cNvPr>
            <p:cNvSpPr/>
            <p:nvPr/>
          </p:nvSpPr>
          <p:spPr>
            <a:xfrm>
              <a:off x="2778189" y="3145971"/>
              <a:ext cx="2194560" cy="489857"/>
            </a:xfrm>
            <a:prstGeom prst="chevr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row: Chevron 4">
              <a:extLst>
                <a:ext uri="{FF2B5EF4-FFF2-40B4-BE49-F238E27FC236}">
                  <a16:creationId xmlns:a16="http://schemas.microsoft.com/office/drawing/2014/main" id="{2C765629-2200-4077-A506-5BF5A0ED9521}"/>
                </a:ext>
              </a:extLst>
            </p:cNvPr>
            <p:cNvSpPr/>
            <p:nvPr/>
          </p:nvSpPr>
          <p:spPr>
            <a:xfrm>
              <a:off x="4819260" y="3145971"/>
              <a:ext cx="2194560" cy="489857"/>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Arrow: Chevron 5">
              <a:extLst>
                <a:ext uri="{FF2B5EF4-FFF2-40B4-BE49-F238E27FC236}">
                  <a16:creationId xmlns:a16="http://schemas.microsoft.com/office/drawing/2014/main" id="{95264BF8-C709-4BEA-B531-E63BEAD0B1FB}"/>
                </a:ext>
              </a:extLst>
            </p:cNvPr>
            <p:cNvSpPr/>
            <p:nvPr/>
          </p:nvSpPr>
          <p:spPr>
            <a:xfrm>
              <a:off x="6860331" y="3145971"/>
              <a:ext cx="2194560" cy="489857"/>
            </a:xfrm>
            <a:prstGeom prst="chevr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직사각형 1">
              <a:extLst>
                <a:ext uri="{FF2B5EF4-FFF2-40B4-BE49-F238E27FC236}">
                  <a16:creationId xmlns:a16="http://schemas.microsoft.com/office/drawing/2014/main" id="{93A01F8C-BB85-46A3-8AEC-59C4A72EC91D}"/>
                </a:ext>
              </a:extLst>
            </p:cNvPr>
            <p:cNvSpPr/>
            <p:nvPr/>
          </p:nvSpPr>
          <p:spPr>
            <a:xfrm flipH="1">
              <a:off x="7285929" y="3220987"/>
              <a:ext cx="1348028" cy="3600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ko-KR" sz="1400" b="1" dirty="0" smtClean="0"/>
                <a:t>Week 4</a:t>
              </a:r>
              <a:endParaRPr lang="ko-KR" altLang="en-US" sz="1400" b="1" dirty="0"/>
            </a:p>
          </p:txBody>
        </p:sp>
        <p:sp>
          <p:nvSpPr>
            <p:cNvPr id="15" name="직사각형 1">
              <a:extLst>
                <a:ext uri="{FF2B5EF4-FFF2-40B4-BE49-F238E27FC236}">
                  <a16:creationId xmlns:a16="http://schemas.microsoft.com/office/drawing/2014/main" id="{BAEF249B-2421-43E6-BF47-CE1ED415954A}"/>
                </a:ext>
              </a:extLst>
            </p:cNvPr>
            <p:cNvSpPr/>
            <p:nvPr/>
          </p:nvSpPr>
          <p:spPr>
            <a:xfrm flipH="1">
              <a:off x="5247191" y="3220987"/>
              <a:ext cx="1348028" cy="3600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ko-KR" sz="1400" b="1" dirty="0" smtClean="0"/>
                <a:t>Week 3</a:t>
              </a:r>
              <a:endParaRPr lang="ko-KR" altLang="en-US" sz="1400" b="1" dirty="0"/>
            </a:p>
          </p:txBody>
        </p:sp>
        <p:sp>
          <p:nvSpPr>
            <p:cNvPr id="16" name="직사각형 1">
              <a:extLst>
                <a:ext uri="{FF2B5EF4-FFF2-40B4-BE49-F238E27FC236}">
                  <a16:creationId xmlns:a16="http://schemas.microsoft.com/office/drawing/2014/main" id="{F41F1D5D-05A3-4109-ACFD-659BD2C16C53}"/>
                </a:ext>
              </a:extLst>
            </p:cNvPr>
            <p:cNvSpPr/>
            <p:nvPr/>
          </p:nvSpPr>
          <p:spPr>
            <a:xfrm flipH="1">
              <a:off x="3208453" y="3220987"/>
              <a:ext cx="1348028" cy="3600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ko-KR" sz="1400" b="1" dirty="0" smtClean="0"/>
                <a:t>Week 2</a:t>
              </a:r>
              <a:endParaRPr lang="ko-KR" altLang="en-US" sz="1400" b="1" dirty="0"/>
            </a:p>
          </p:txBody>
        </p:sp>
        <p:sp>
          <p:nvSpPr>
            <p:cNvPr id="17" name="직사각형 1">
              <a:extLst>
                <a:ext uri="{FF2B5EF4-FFF2-40B4-BE49-F238E27FC236}">
                  <a16:creationId xmlns:a16="http://schemas.microsoft.com/office/drawing/2014/main" id="{CEB9EB94-29FC-41BF-B802-293767F1DF64}"/>
                </a:ext>
              </a:extLst>
            </p:cNvPr>
            <p:cNvSpPr/>
            <p:nvPr/>
          </p:nvSpPr>
          <p:spPr>
            <a:xfrm flipH="1">
              <a:off x="1169715" y="3220987"/>
              <a:ext cx="1348028" cy="3600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ko-KR" sz="1400" b="1" dirty="0" smtClean="0"/>
                <a:t>Week 1</a:t>
              </a:r>
              <a:endParaRPr lang="ko-KR" altLang="en-US" sz="1400" b="1" dirty="0"/>
            </a:p>
          </p:txBody>
        </p:sp>
        <p:sp>
          <p:nvSpPr>
            <p:cNvPr id="18" name="직사각형 1">
              <a:extLst>
                <a:ext uri="{FF2B5EF4-FFF2-40B4-BE49-F238E27FC236}">
                  <a16:creationId xmlns:a16="http://schemas.microsoft.com/office/drawing/2014/main" id="{D9E9D64E-3E66-4369-B2F2-1EF82BBF5E43}"/>
                </a:ext>
              </a:extLst>
            </p:cNvPr>
            <p:cNvSpPr/>
            <p:nvPr/>
          </p:nvSpPr>
          <p:spPr>
            <a:xfrm flipH="1">
              <a:off x="9324669" y="3220987"/>
              <a:ext cx="1348028" cy="36004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ko-KR" sz="1400" b="1" dirty="0" smtClean="0"/>
                <a:t>Week 5</a:t>
              </a:r>
              <a:endParaRPr lang="ko-KR" altLang="en-US" sz="1400" b="1" dirty="0"/>
            </a:p>
          </p:txBody>
        </p:sp>
      </p:grpSp>
      <p:sp>
        <p:nvSpPr>
          <p:cNvPr id="2" name="TextBox 1"/>
          <p:cNvSpPr txBox="1"/>
          <p:nvPr/>
        </p:nvSpPr>
        <p:spPr>
          <a:xfrm>
            <a:off x="488012" y="179912"/>
            <a:ext cx="7289496" cy="923330"/>
          </a:xfrm>
          <a:prstGeom prst="rect">
            <a:avLst/>
          </a:prstGeom>
          <a:noFill/>
        </p:spPr>
        <p:txBody>
          <a:bodyPr wrap="none" rtlCol="0">
            <a:spAutoFit/>
          </a:bodyPr>
          <a:lstStyle/>
          <a:p>
            <a:r>
              <a:rPr lang="en-US" sz="5400" b="1" dirty="0" smtClean="0">
                <a:solidFill>
                  <a:schemeClr val="bg1"/>
                </a:solidFill>
                <a:latin typeface="Times New Roman" panose="02020603050405020304" pitchFamily="18" charset="0"/>
                <a:cs typeface="Times New Roman" panose="02020603050405020304" pitchFamily="18" charset="0"/>
              </a:rPr>
              <a:t>Time Management Plan</a:t>
            </a:r>
            <a:endParaRPr lang="en-US" sz="5400" b="1" dirty="0">
              <a:solidFill>
                <a:schemeClr val="bg1"/>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825044" y="2360438"/>
            <a:ext cx="2100491" cy="4401205"/>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solidFill>
                  <a:schemeClr val="bg1"/>
                </a:solidFill>
                <a:latin typeface="Times New Roman" panose="02020603050405020304" pitchFamily="18" charset="0"/>
                <a:cs typeface="Times New Roman" panose="02020603050405020304" pitchFamily="18" charset="0"/>
              </a:rPr>
              <a:t>Carrying out </a:t>
            </a:r>
            <a:r>
              <a:rPr lang="en-US" sz="2800" dirty="0">
                <a:solidFill>
                  <a:schemeClr val="bg1"/>
                </a:solidFill>
                <a:latin typeface="Times New Roman" panose="02020603050405020304" pitchFamily="18" charset="0"/>
                <a:cs typeface="Times New Roman" panose="02020603050405020304" pitchFamily="18" charset="0"/>
              </a:rPr>
              <a:t>a </a:t>
            </a:r>
            <a:r>
              <a:rPr lang="en-US" sz="2800" dirty="0" smtClean="0">
                <a:solidFill>
                  <a:schemeClr val="bg1"/>
                </a:solidFill>
                <a:latin typeface="Times New Roman" panose="02020603050405020304" pitchFamily="18" charset="0"/>
                <a:cs typeface="Times New Roman" panose="02020603050405020304" pitchFamily="18" charset="0"/>
              </a:rPr>
              <a:t>initial </a:t>
            </a:r>
            <a:r>
              <a:rPr lang="en-US" sz="2800" dirty="0">
                <a:solidFill>
                  <a:schemeClr val="bg1"/>
                </a:solidFill>
                <a:latin typeface="Times New Roman" panose="02020603050405020304" pitchFamily="18" charset="0"/>
                <a:cs typeface="Times New Roman" panose="02020603050405020304" pitchFamily="18" charset="0"/>
              </a:rPr>
              <a:t>search for the </a:t>
            </a:r>
            <a:r>
              <a:rPr lang="en-US" sz="2800" dirty="0" smtClean="0">
                <a:solidFill>
                  <a:schemeClr val="bg1"/>
                </a:solidFill>
                <a:latin typeface="Times New Roman" panose="02020603050405020304" pitchFamily="18" charset="0"/>
                <a:cs typeface="Times New Roman" panose="02020603050405020304" pitchFamily="18" charset="0"/>
              </a:rPr>
              <a:t>material </a:t>
            </a:r>
            <a:r>
              <a:rPr lang="en-US" sz="2800" dirty="0">
                <a:solidFill>
                  <a:schemeClr val="bg1"/>
                </a:solidFill>
                <a:latin typeface="Times New Roman" panose="02020603050405020304" pitchFamily="18" charset="0"/>
                <a:cs typeface="Times New Roman" panose="02020603050405020304" pitchFamily="18" charset="0"/>
              </a:rPr>
              <a:t>for the topic and </a:t>
            </a:r>
            <a:r>
              <a:rPr lang="en-US" sz="2800" dirty="0" smtClean="0">
                <a:solidFill>
                  <a:schemeClr val="bg1"/>
                </a:solidFill>
                <a:latin typeface="Times New Roman" panose="02020603050405020304" pitchFamily="18" charset="0"/>
                <a:cs typeface="Times New Roman" panose="02020603050405020304" pitchFamily="18" charset="0"/>
              </a:rPr>
              <a:t>gathering data</a:t>
            </a:r>
            <a:endParaRPr lang="en-US" sz="2800" dirty="0">
              <a:solidFill>
                <a:schemeClr val="bg1"/>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2800" dirty="0">
              <a:solidFill>
                <a:schemeClr val="bg1"/>
              </a:solidFill>
            </a:endParaRPr>
          </a:p>
        </p:txBody>
      </p:sp>
      <p:sp>
        <p:nvSpPr>
          <p:cNvPr id="29" name="TextBox 28"/>
          <p:cNvSpPr txBox="1"/>
          <p:nvPr/>
        </p:nvSpPr>
        <p:spPr>
          <a:xfrm>
            <a:off x="3539571" y="2360438"/>
            <a:ext cx="2100491" cy="3539430"/>
          </a:xfrm>
          <a:prstGeom prst="rect">
            <a:avLst/>
          </a:prstGeom>
          <a:noFill/>
        </p:spPr>
        <p:txBody>
          <a:bodyPr wrap="square" rtlCol="0">
            <a:spAutoFit/>
          </a:bodyPr>
          <a:lstStyle/>
          <a:p>
            <a:pPr marL="171450" indent="-171450">
              <a:buFont typeface="Arial" panose="020B0604020202020204" pitchFamily="34" charset="0"/>
              <a:buChar char="•"/>
            </a:pPr>
            <a:r>
              <a:rPr lang="en-US" altLang="ko-KR" sz="2800" dirty="0" smtClean="0">
                <a:solidFill>
                  <a:schemeClr val="bg1"/>
                </a:solidFill>
                <a:latin typeface="Times New Roman" panose="02020603050405020304" pitchFamily="18" charset="0"/>
                <a:cs typeface="Times New Roman" panose="02020603050405020304" pitchFamily="18" charset="0"/>
              </a:rPr>
              <a:t>Assessment </a:t>
            </a:r>
            <a:r>
              <a:rPr lang="en-US" altLang="ko-KR" sz="2800" dirty="0">
                <a:solidFill>
                  <a:schemeClr val="bg1"/>
                </a:solidFill>
                <a:latin typeface="Times New Roman" panose="02020603050405020304" pitchFamily="18" charset="0"/>
                <a:cs typeface="Times New Roman" panose="02020603050405020304" pitchFamily="18" charset="0"/>
              </a:rPr>
              <a:t>of sources to </a:t>
            </a:r>
            <a:r>
              <a:rPr lang="en-US" altLang="ko-KR" sz="2800" dirty="0" smtClean="0">
                <a:solidFill>
                  <a:schemeClr val="bg1"/>
                </a:solidFill>
                <a:latin typeface="Times New Roman" panose="02020603050405020304" pitchFamily="18" charset="0"/>
                <a:cs typeface="Times New Roman" panose="02020603050405020304" pitchFamily="18" charset="0"/>
              </a:rPr>
              <a:t>decide </a:t>
            </a:r>
            <a:r>
              <a:rPr lang="en-US" altLang="ko-KR" sz="2800" dirty="0">
                <a:solidFill>
                  <a:schemeClr val="bg1"/>
                </a:solidFill>
                <a:latin typeface="Times New Roman" panose="02020603050405020304" pitchFamily="18" charset="0"/>
                <a:cs typeface="Times New Roman" panose="02020603050405020304" pitchFamily="18" charset="0"/>
              </a:rPr>
              <a:t>their credibility and </a:t>
            </a:r>
            <a:r>
              <a:rPr lang="en-US" altLang="ko-KR" sz="2800" dirty="0" smtClean="0">
                <a:solidFill>
                  <a:schemeClr val="bg1"/>
                </a:solidFill>
                <a:latin typeface="Times New Roman" panose="02020603050405020304" pitchFamily="18" charset="0"/>
                <a:cs typeface="Times New Roman" panose="02020603050405020304" pitchFamily="18" charset="0"/>
              </a:rPr>
              <a:t>taking notes</a:t>
            </a:r>
            <a:endParaRPr lang="en-US" altLang="ko-KR" sz="2800" dirty="0">
              <a:solidFill>
                <a:schemeClr val="bg1"/>
              </a:solidFill>
              <a:latin typeface="Times New Roman" panose="02020603050405020304" pitchFamily="18" charset="0"/>
              <a:cs typeface="Times New Roman" panose="02020603050405020304" pitchFamily="18" charset="0"/>
            </a:endParaRPr>
          </a:p>
          <a:p>
            <a:endParaRPr lang="en-US" sz="2800" dirty="0">
              <a:solidFill>
                <a:schemeClr val="bg1"/>
              </a:solidFill>
            </a:endParaRPr>
          </a:p>
        </p:txBody>
      </p:sp>
      <p:sp>
        <p:nvSpPr>
          <p:cNvPr id="30" name="TextBox 29"/>
          <p:cNvSpPr txBox="1"/>
          <p:nvPr/>
        </p:nvSpPr>
        <p:spPr>
          <a:xfrm>
            <a:off x="6121047" y="2360438"/>
            <a:ext cx="2100491" cy="2677656"/>
          </a:xfrm>
          <a:prstGeom prst="rect">
            <a:avLst/>
          </a:prstGeom>
          <a:noFill/>
        </p:spPr>
        <p:txBody>
          <a:bodyPr wrap="square" rtlCol="0">
            <a:spAutoFit/>
          </a:bodyPr>
          <a:lstStyle/>
          <a:p>
            <a:pPr marL="171450" indent="-171450">
              <a:buFont typeface="Arial" panose="020B0604020202020204" pitchFamily="34" charset="0"/>
              <a:buChar char="•"/>
            </a:pPr>
            <a:r>
              <a:rPr lang="en-US" altLang="ko-KR" sz="2800" dirty="0">
                <a:solidFill>
                  <a:srgbClr val="C00000"/>
                </a:solidFill>
                <a:latin typeface="Times New Roman" panose="02020603050405020304" pitchFamily="18" charset="0"/>
                <a:cs typeface="Times New Roman" panose="02020603050405020304" pitchFamily="18" charset="0"/>
              </a:rPr>
              <a:t>Writing and editing the paper and citing sources </a:t>
            </a:r>
            <a:r>
              <a:rPr lang="en-US" altLang="ko-KR" sz="2800" dirty="0" smtClean="0">
                <a:solidFill>
                  <a:srgbClr val="C00000"/>
                </a:solidFill>
                <a:latin typeface="Times New Roman" panose="02020603050405020304" pitchFamily="18" charset="0"/>
                <a:cs typeface="Times New Roman" panose="02020603050405020304" pitchFamily="18" charset="0"/>
              </a:rPr>
              <a:t>properly</a:t>
            </a:r>
            <a:endParaRPr lang="en-US" altLang="ko-KR" sz="2800" dirty="0">
              <a:solidFill>
                <a:srgbClr val="C00000"/>
              </a:solidFill>
              <a:latin typeface="Times New Roman" panose="02020603050405020304" pitchFamily="18" charset="0"/>
              <a:cs typeface="Times New Roman" panose="02020603050405020304" pitchFamily="18" charset="0"/>
            </a:endParaRPr>
          </a:p>
        </p:txBody>
      </p:sp>
      <p:sp>
        <p:nvSpPr>
          <p:cNvPr id="31" name="TextBox 30"/>
          <p:cNvSpPr txBox="1"/>
          <p:nvPr/>
        </p:nvSpPr>
        <p:spPr>
          <a:xfrm>
            <a:off x="8968625" y="2336375"/>
            <a:ext cx="2100491" cy="3539430"/>
          </a:xfrm>
          <a:prstGeom prst="rect">
            <a:avLst/>
          </a:prstGeom>
          <a:noFill/>
        </p:spPr>
        <p:txBody>
          <a:bodyPr wrap="square" rtlCol="0">
            <a:spAutoFit/>
          </a:bodyPr>
          <a:lstStyle/>
          <a:p>
            <a:pPr marL="171450" indent="-171450">
              <a:buFont typeface="Arial" panose="020B0604020202020204" pitchFamily="34" charset="0"/>
              <a:buChar char="•"/>
            </a:pPr>
            <a:r>
              <a:rPr lang="en-US" altLang="ko-KR" sz="2800" dirty="0" smtClean="0">
                <a:solidFill>
                  <a:schemeClr val="bg1"/>
                </a:solidFill>
                <a:latin typeface="Times New Roman" panose="02020603050405020304" pitchFamily="18" charset="0"/>
                <a:cs typeface="Times New Roman" panose="02020603050405020304" pitchFamily="18" charset="0"/>
              </a:rPr>
              <a:t>Reading </a:t>
            </a:r>
            <a:r>
              <a:rPr lang="en-US" altLang="ko-KR" sz="2800" dirty="0">
                <a:solidFill>
                  <a:schemeClr val="bg1"/>
                </a:solidFill>
                <a:latin typeface="Times New Roman" panose="02020603050405020304" pitchFamily="18" charset="0"/>
                <a:cs typeface="Times New Roman" panose="02020603050405020304" pitchFamily="18" charset="0"/>
              </a:rPr>
              <a:t>the final paper to check for errors in grammar, spelling , and </a:t>
            </a:r>
            <a:r>
              <a:rPr lang="en-US" altLang="ko-KR" sz="2800" dirty="0" smtClean="0">
                <a:solidFill>
                  <a:schemeClr val="bg1"/>
                </a:solidFill>
                <a:latin typeface="Times New Roman" panose="02020603050405020304" pitchFamily="18" charset="0"/>
                <a:cs typeface="Times New Roman" panose="02020603050405020304" pitchFamily="18" charset="0"/>
              </a:rPr>
              <a:t>punctuation</a:t>
            </a:r>
            <a:endParaRPr lang="en-US" altLang="ko-KR"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4339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908926" y="794085"/>
            <a:ext cx="7739017" cy="6555641"/>
          </a:xfrm>
          <a:prstGeom prst="rect">
            <a:avLst/>
          </a:prstGeom>
          <a:noFill/>
        </p:spPr>
        <p:txBody>
          <a:bodyPr wrap="square" rtlCol="0">
            <a:spAutoFit/>
          </a:bodyPr>
          <a:lstStyle/>
          <a:p>
            <a:pPr>
              <a:lnSpc>
                <a:spcPct val="150000"/>
              </a:lnSpc>
            </a:pPr>
            <a:r>
              <a:rPr lang="en-US" sz="2800" b="1" dirty="0" smtClean="0">
                <a:solidFill>
                  <a:srgbClr val="0070C0"/>
                </a:solidFill>
                <a:latin typeface="Times New Roman" panose="02020603050405020304" pitchFamily="18" charset="0"/>
                <a:cs typeface="Times New Roman" panose="02020603050405020304" pitchFamily="18" charset="0"/>
              </a:rPr>
              <a:t>Sections of the final paper likely take most time and attention</a:t>
            </a:r>
            <a:endParaRPr lang="en-US" sz="2400" dirty="0" smtClean="0">
              <a:solidFill>
                <a:srgbClr val="0070C0"/>
              </a:solidFill>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r>
              <a:rPr lang="en-US" sz="2400" dirty="0">
                <a:solidFill>
                  <a:srgbClr val="0070C0"/>
                </a:solidFill>
                <a:latin typeface="Times New Roman" panose="02020603050405020304" pitchFamily="18" charset="0"/>
                <a:cs typeface="Times New Roman" panose="02020603050405020304" pitchFamily="18" charset="0"/>
              </a:rPr>
              <a:t>Putting all of the perspective papers into one </a:t>
            </a:r>
            <a:r>
              <a:rPr lang="en-US" sz="2400" dirty="0" smtClean="0">
                <a:solidFill>
                  <a:srgbClr val="0070C0"/>
                </a:solidFill>
                <a:latin typeface="Times New Roman" panose="02020603050405020304" pitchFamily="18" charset="0"/>
                <a:cs typeface="Times New Roman" panose="02020603050405020304" pitchFamily="18" charset="0"/>
              </a:rPr>
              <a:t>document</a:t>
            </a:r>
          </a:p>
          <a:p>
            <a:pPr marL="285750" indent="-285750">
              <a:lnSpc>
                <a:spcPct val="200000"/>
              </a:lnSpc>
              <a:buFont typeface="Arial" panose="020B0604020202020204" pitchFamily="34" charset="0"/>
              <a:buChar char="•"/>
            </a:pPr>
            <a:r>
              <a:rPr lang="en-US" sz="2400" dirty="0" smtClean="0">
                <a:solidFill>
                  <a:srgbClr val="0070C0"/>
                </a:solidFill>
                <a:latin typeface="Times New Roman" panose="02020603050405020304" pitchFamily="18" charset="0"/>
                <a:cs typeface="Times New Roman" panose="02020603050405020304" pitchFamily="18" charset="0"/>
              </a:rPr>
              <a:t>Assuring </a:t>
            </a:r>
            <a:r>
              <a:rPr lang="en-US" sz="2400" dirty="0">
                <a:solidFill>
                  <a:srgbClr val="0070C0"/>
                </a:solidFill>
                <a:latin typeface="Times New Roman" panose="02020603050405020304" pitchFamily="18" charset="0"/>
                <a:cs typeface="Times New Roman" panose="02020603050405020304" pitchFamily="18" charset="0"/>
              </a:rPr>
              <a:t>that the document's punctuation, grammar, and spelling are correct, and that it is not </a:t>
            </a:r>
            <a:r>
              <a:rPr lang="en-US" sz="2400" dirty="0" smtClean="0">
                <a:solidFill>
                  <a:srgbClr val="0070C0"/>
                </a:solidFill>
                <a:latin typeface="Times New Roman" panose="02020603050405020304" pitchFamily="18" charset="0"/>
                <a:cs typeface="Times New Roman" panose="02020603050405020304" pitchFamily="18" charset="0"/>
              </a:rPr>
              <a:t>plagiarized</a:t>
            </a:r>
          </a:p>
          <a:p>
            <a:pPr marL="285750" indent="-285750">
              <a:lnSpc>
                <a:spcPct val="200000"/>
              </a:lnSpc>
              <a:buFont typeface="Arial" panose="020B0604020202020204" pitchFamily="34" charset="0"/>
              <a:buChar char="•"/>
            </a:pPr>
            <a:r>
              <a:rPr lang="en-US" sz="2400" dirty="0" smtClean="0">
                <a:solidFill>
                  <a:srgbClr val="0070C0"/>
                </a:solidFill>
                <a:latin typeface="Times New Roman" panose="02020603050405020304" pitchFamily="18" charset="0"/>
                <a:cs typeface="Times New Roman" panose="02020603050405020304" pitchFamily="18" charset="0"/>
              </a:rPr>
              <a:t>Formatting the paper in </a:t>
            </a:r>
            <a:r>
              <a:rPr lang="en-US" sz="2400" dirty="0">
                <a:solidFill>
                  <a:srgbClr val="0070C0"/>
                </a:solidFill>
                <a:latin typeface="Times New Roman" panose="02020603050405020304" pitchFamily="18" charset="0"/>
                <a:cs typeface="Times New Roman" panose="02020603050405020304" pitchFamily="18" charset="0"/>
              </a:rPr>
              <a:t>the necessary paper </a:t>
            </a:r>
            <a:r>
              <a:rPr lang="en-US" sz="2400" dirty="0" smtClean="0">
                <a:solidFill>
                  <a:srgbClr val="0070C0"/>
                </a:solidFill>
                <a:latin typeface="Times New Roman" panose="02020603050405020304" pitchFamily="18" charset="0"/>
                <a:cs typeface="Times New Roman" panose="02020603050405020304" pitchFamily="18" charset="0"/>
              </a:rPr>
              <a:t>format</a:t>
            </a:r>
          </a:p>
          <a:p>
            <a:pPr marL="285750" indent="-285750">
              <a:lnSpc>
                <a:spcPct val="200000"/>
              </a:lnSpc>
              <a:buFont typeface="Arial" panose="020B0604020202020204" pitchFamily="34" charset="0"/>
              <a:buChar char="•"/>
            </a:pPr>
            <a:r>
              <a:rPr lang="en-US" sz="2400" dirty="0" smtClean="0">
                <a:solidFill>
                  <a:srgbClr val="0070C0"/>
                </a:solidFill>
                <a:latin typeface="Times New Roman" panose="02020603050405020304" pitchFamily="18" charset="0"/>
                <a:cs typeface="Times New Roman" panose="02020603050405020304" pitchFamily="18" charset="0"/>
              </a:rPr>
              <a:t>Developing </a:t>
            </a:r>
            <a:r>
              <a:rPr lang="en-US" sz="2400" dirty="0">
                <a:solidFill>
                  <a:srgbClr val="0070C0"/>
                </a:solidFill>
                <a:latin typeface="Times New Roman" panose="02020603050405020304" pitchFamily="18" charset="0"/>
                <a:cs typeface="Times New Roman" panose="02020603050405020304" pitchFamily="18" charset="0"/>
              </a:rPr>
              <a:t>a strong thesis </a:t>
            </a:r>
            <a:r>
              <a:rPr lang="en-US" sz="2400" dirty="0" smtClean="0">
                <a:solidFill>
                  <a:srgbClr val="0070C0"/>
                </a:solidFill>
                <a:latin typeface="Times New Roman" panose="02020603050405020304" pitchFamily="18" charset="0"/>
                <a:cs typeface="Times New Roman" panose="02020603050405020304" pitchFamily="18" charset="0"/>
              </a:rPr>
              <a:t>statement</a:t>
            </a:r>
          </a:p>
          <a:p>
            <a:pPr marL="285750" indent="-285750">
              <a:lnSpc>
                <a:spcPct val="200000"/>
              </a:lnSpc>
              <a:buFont typeface="Arial" panose="020B0604020202020204" pitchFamily="34" charset="0"/>
              <a:buChar char="•"/>
            </a:pPr>
            <a:r>
              <a:rPr lang="en-US" sz="2400" dirty="0" smtClean="0">
                <a:solidFill>
                  <a:srgbClr val="0070C0"/>
                </a:solidFill>
                <a:latin typeface="Times New Roman" panose="02020603050405020304" pitchFamily="18" charset="0"/>
                <a:cs typeface="Times New Roman" panose="02020603050405020304" pitchFamily="18" charset="0"/>
              </a:rPr>
              <a:t>Organizing my </a:t>
            </a:r>
            <a:r>
              <a:rPr lang="en-US" sz="2400" dirty="0">
                <a:solidFill>
                  <a:srgbClr val="0070C0"/>
                </a:solidFill>
                <a:latin typeface="Times New Roman" panose="02020603050405020304" pitchFamily="18" charset="0"/>
                <a:cs typeface="Times New Roman" panose="02020603050405020304" pitchFamily="18" charset="0"/>
              </a:rPr>
              <a:t>thoughts in a chronological </a:t>
            </a:r>
            <a:r>
              <a:rPr lang="en-US" sz="2400" dirty="0" smtClean="0">
                <a:solidFill>
                  <a:srgbClr val="0070C0"/>
                </a:solidFill>
                <a:latin typeface="Times New Roman" panose="02020603050405020304" pitchFamily="18" charset="0"/>
                <a:cs typeface="Times New Roman" panose="02020603050405020304" pitchFamily="18" charset="0"/>
              </a:rPr>
              <a:t>arrangement</a:t>
            </a:r>
            <a:endParaRPr lang="en-US" sz="2400" dirty="0" smtClean="0">
              <a:latin typeface="Times New Roman" panose="02020603050405020304" pitchFamily="18" charset="0"/>
              <a:cs typeface="Times New Roman" panose="02020603050405020304" pitchFamily="18" charset="0"/>
            </a:endParaRPr>
          </a:p>
          <a:p>
            <a:pPr marL="285750" indent="-285750">
              <a:lnSpc>
                <a:spcPct val="200000"/>
              </a:lnSpc>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203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F8EF26-7AD5-4E7F-95B3-9A57CF80C483}"/>
              </a:ext>
            </a:extLst>
          </p:cNvPr>
          <p:cNvSpPr txBox="1"/>
          <p:nvPr/>
        </p:nvSpPr>
        <p:spPr>
          <a:xfrm>
            <a:off x="-3657599" y="100759"/>
            <a:ext cx="12191999" cy="1015663"/>
          </a:xfrm>
          <a:prstGeom prst="rect">
            <a:avLst/>
          </a:prstGeom>
          <a:noFill/>
        </p:spPr>
        <p:txBody>
          <a:bodyPr wrap="square" rtlCol="0" anchor="ctr">
            <a:spAutoFit/>
          </a:bodyPr>
          <a:lstStyle/>
          <a:p>
            <a:pPr algn="ctr"/>
            <a:r>
              <a:rPr lang="en-US" altLang="ko-KR" sz="6000" b="1" dirty="0" smtClean="0">
                <a:solidFill>
                  <a:schemeClr val="bg1"/>
                </a:solidFill>
                <a:latin typeface="Times New Roman" panose="02020603050405020304" pitchFamily="18" charset="0"/>
                <a:cs typeface="Times New Roman" panose="02020603050405020304" pitchFamily="18" charset="0"/>
              </a:rPr>
              <a:t>References</a:t>
            </a:r>
            <a:endParaRPr lang="ko-KR" altLang="en-US" sz="6000" b="1" dirty="0">
              <a:solidFill>
                <a:schemeClr val="bg1"/>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1549400" y="4508500"/>
            <a:ext cx="10642600"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bg1"/>
                </a:solidFill>
              </a:rPr>
              <a:t>Raisingchildren.net.au (</a:t>
            </a:r>
            <a:r>
              <a:rPr lang="en-US" dirty="0" err="1" smtClean="0">
                <a:solidFill>
                  <a:schemeClr val="bg1"/>
                </a:solidFill>
              </a:rPr>
              <a:t>n.d.</a:t>
            </a:r>
            <a:r>
              <a:rPr lang="en-US" dirty="0" smtClean="0">
                <a:solidFill>
                  <a:schemeClr val="bg1"/>
                </a:solidFill>
              </a:rPr>
              <a:t>). </a:t>
            </a:r>
            <a:r>
              <a:rPr lang="en-US" i="1" dirty="0" smtClean="0">
                <a:solidFill>
                  <a:schemeClr val="bg1"/>
                </a:solidFill>
              </a:rPr>
              <a:t>Screen time: Checklist for Healthy Use</a:t>
            </a:r>
            <a:r>
              <a:rPr lang="en-US" dirty="0" smtClean="0">
                <a:solidFill>
                  <a:schemeClr val="bg1"/>
                </a:solidFill>
              </a:rPr>
              <a:t>. </a:t>
            </a:r>
            <a:r>
              <a:rPr lang="en-US" dirty="0">
                <a:solidFill>
                  <a:schemeClr val="bg1"/>
                </a:solidFill>
              </a:rPr>
              <a:t>Retrieved from https://raisingchildren.net.au/toddlers/play-learning/screen-time-media/screen-time</a:t>
            </a:r>
          </a:p>
        </p:txBody>
      </p:sp>
    </p:spTree>
    <p:extLst>
      <p:ext uri="{BB962C8B-B14F-4D97-AF65-F5344CB8AC3E}">
        <p14:creationId xmlns:p14="http://schemas.microsoft.com/office/powerpoint/2010/main" val="821656516"/>
      </p:ext>
    </p:extLst>
  </p:cSld>
  <p:clrMapOvr>
    <a:masterClrMapping/>
  </p:clrMapOvr>
</p:sld>
</file>

<file path=ppt/theme/theme1.xml><?xml version="1.0" encoding="utf-8"?>
<a:theme xmlns:a="http://schemas.openxmlformats.org/drawingml/2006/main" name="Cover and End Slide Master">
  <a:themeElements>
    <a:clrScheme name="ALLPPT-402">
      <a:dk1>
        <a:sysClr val="windowText" lastClr="000000"/>
      </a:dk1>
      <a:lt1>
        <a:sysClr val="window" lastClr="FFFFFF"/>
      </a:lt1>
      <a:dk2>
        <a:srgbClr val="44546A"/>
      </a:dk2>
      <a:lt2>
        <a:srgbClr val="E7E6E6"/>
      </a:lt2>
      <a:accent1>
        <a:srgbClr val="507C89"/>
      </a:accent1>
      <a:accent2>
        <a:srgbClr val="8CBABE"/>
      </a:accent2>
      <a:accent3>
        <a:srgbClr val="9CCCD2"/>
      </a:accent3>
      <a:accent4>
        <a:srgbClr val="507C89"/>
      </a:accent4>
      <a:accent5>
        <a:srgbClr val="8CBABE"/>
      </a:accent5>
      <a:accent6>
        <a:srgbClr val="9CCCD2"/>
      </a:accent6>
      <a:hlink>
        <a:srgbClr val="FFFFFF"/>
      </a:hlink>
      <a:folHlink>
        <a:srgbClr val="FFFFF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ontents Slide Master">
  <a:themeElements>
    <a:clrScheme name="ALLPPT-402">
      <a:dk1>
        <a:sysClr val="windowText" lastClr="000000"/>
      </a:dk1>
      <a:lt1>
        <a:sysClr val="window" lastClr="FFFFFF"/>
      </a:lt1>
      <a:dk2>
        <a:srgbClr val="44546A"/>
      </a:dk2>
      <a:lt2>
        <a:srgbClr val="E7E6E6"/>
      </a:lt2>
      <a:accent1>
        <a:srgbClr val="507C89"/>
      </a:accent1>
      <a:accent2>
        <a:srgbClr val="8CBABE"/>
      </a:accent2>
      <a:accent3>
        <a:srgbClr val="9CCCD2"/>
      </a:accent3>
      <a:accent4>
        <a:srgbClr val="507C89"/>
      </a:accent4>
      <a:accent5>
        <a:srgbClr val="8CBABE"/>
      </a:accent5>
      <a:accent6>
        <a:srgbClr val="9CCCD2"/>
      </a:accent6>
      <a:hlink>
        <a:srgbClr val="FFFFFF"/>
      </a:hlink>
      <a:folHlink>
        <a:srgbClr val="FFFFF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COLOR 01">
      <a:dk1>
        <a:sysClr val="windowText" lastClr="000000"/>
      </a:dk1>
      <a:lt1>
        <a:sysClr val="window" lastClr="FFFFFF"/>
      </a:lt1>
      <a:dk2>
        <a:srgbClr val="44546A"/>
      </a:dk2>
      <a:lt2>
        <a:srgbClr val="E7E6E6"/>
      </a:lt2>
      <a:accent1>
        <a:srgbClr val="8AC7D3"/>
      </a:accent1>
      <a:accent2>
        <a:srgbClr val="307689"/>
      </a:accent2>
      <a:accent3>
        <a:srgbClr val="F7C76A"/>
      </a:accent3>
      <a:accent4>
        <a:srgbClr val="E93A0F"/>
      </a:accent4>
      <a:accent5>
        <a:srgbClr val="C1C3C4"/>
      </a:accent5>
      <a:accent6>
        <a:srgbClr val="506272"/>
      </a:accent6>
      <a:hlink>
        <a:srgbClr val="000000"/>
      </a:hlink>
      <a:folHlink>
        <a:srgbClr val="00000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1642</TotalTime>
  <Words>742</Words>
  <Application>Microsoft Office PowerPoint</Application>
  <PresentationFormat>Widescreen</PresentationFormat>
  <Paragraphs>33</Paragraphs>
  <Slides>5</Slides>
  <Notes>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Arial Unicode MS</vt:lpstr>
      <vt:lpstr>Calibri</vt:lpstr>
      <vt:lpstr>Times New Roman</vt:lpstr>
      <vt:lpstr>Cover and End Slide Master</vt:lpstr>
      <vt:lpstr>1_Contents Slide Master</vt:lpstr>
      <vt:lpstr>Section Break Slide Master</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HP</cp:lastModifiedBy>
  <cp:revision>48</cp:revision>
  <dcterms:created xsi:type="dcterms:W3CDTF">2020-01-20T05:08:25Z</dcterms:created>
  <dcterms:modified xsi:type="dcterms:W3CDTF">2021-07-21T20:41:58Z</dcterms:modified>
</cp:coreProperties>
</file>